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63" r:id="rId3"/>
    <p:sldId id="525" r:id="rId4"/>
    <p:sldId id="523" r:id="rId5"/>
    <p:sldId id="524" r:id="rId6"/>
    <p:sldId id="527" r:id="rId7"/>
    <p:sldId id="529" r:id="rId8"/>
    <p:sldId id="526" r:id="rId9"/>
    <p:sldId id="508" r:id="rId10"/>
    <p:sldId id="511" r:id="rId11"/>
    <p:sldId id="509" r:id="rId12"/>
    <p:sldId id="522" r:id="rId13"/>
    <p:sldId id="512" r:id="rId14"/>
    <p:sldId id="513" r:id="rId15"/>
    <p:sldId id="514" r:id="rId16"/>
    <p:sldId id="516" r:id="rId17"/>
    <p:sldId id="515" r:id="rId18"/>
    <p:sldId id="517" r:id="rId19"/>
    <p:sldId id="518" r:id="rId20"/>
    <p:sldId id="519" r:id="rId21"/>
    <p:sldId id="477" r:id="rId22"/>
    <p:sldId id="399" r:id="rId23"/>
    <p:sldId id="409" r:id="rId24"/>
    <p:sldId id="481" r:id="rId25"/>
    <p:sldId id="482" r:id="rId26"/>
    <p:sldId id="5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4676A"/>
                </a:solidFill>
                <a:effectLst/>
                <a:latin typeface="72"/>
              </a:rPr>
              <a:t>SAP HANA Cloud provides a choice of two service plans for managing database artifacts:</a:t>
            </a:r>
          </a:p>
          <a:p>
            <a:pPr algn="l">
              <a:buFont typeface="Arial" panose="020B0604020202020204" pitchFamily="34" charset="0"/>
              <a:buChar char="•"/>
            </a:pPr>
            <a:r>
              <a:rPr lang="en-US" b="1" i="0" dirty="0">
                <a:solidFill>
                  <a:srgbClr val="64676A"/>
                </a:solidFill>
                <a:effectLst/>
                <a:latin typeface="72"/>
              </a:rPr>
              <a:t>Schema service plan</a:t>
            </a:r>
            <a:r>
              <a:rPr lang="en-US" b="0" i="0" dirty="0">
                <a:solidFill>
                  <a:srgbClr val="64676A"/>
                </a:solidFill>
                <a:effectLst/>
                <a:latin typeface="72"/>
              </a:rPr>
              <a:t> — Create all database artifacts directly to schemas using SQL. This run-time only option is the approach that has been used for many years with traditional databases and appeals to organizations that only need a database to power their applications and do not require design-time tooling to define the database artifacts as source files. You will manually define schemas to manage your database run-time objects.</a:t>
            </a:r>
          </a:p>
          <a:p>
            <a:pPr algn="l">
              <a:buFont typeface="Arial" panose="020B0604020202020204" pitchFamily="34" charset="0"/>
              <a:buChar char="•"/>
            </a:pPr>
            <a:r>
              <a:rPr lang="en-US" b="1" i="0" dirty="0">
                <a:solidFill>
                  <a:srgbClr val="64676A"/>
                </a:solidFill>
                <a:effectLst/>
                <a:latin typeface="72"/>
              </a:rPr>
              <a:t>HANA Deployment Infrastructure (HDI) Shared service plan</a:t>
            </a:r>
            <a:r>
              <a:rPr lang="en-US" b="0" i="0" dirty="0">
                <a:solidFill>
                  <a:srgbClr val="64676A"/>
                </a:solidFill>
                <a:effectLst/>
                <a:latin typeface="72"/>
              </a:rPr>
              <a:t> — Provides a combined database design-time and run-time environment. Database developers, using this plan, define all database objects using source files. The source files are used to generate and deploy the run-time object to the containers. This plan provides tools for the full life-cycle development and deployment of database artifacts. With this plan you don't have to worry about schemas as these are invisible to the developer and managed by the HDI framework. This is known as schema-less development and provides a flexible re-deployment model as database artifacts are not hardwired to schemas.</a:t>
            </a:r>
          </a:p>
          <a:p>
            <a:pPr algn="l"/>
            <a:r>
              <a:rPr lang="en-US" b="0" i="0" dirty="0">
                <a:solidFill>
                  <a:srgbClr val="64676A"/>
                </a:solidFill>
                <a:effectLst/>
                <a:latin typeface="72"/>
              </a:rPr>
              <a:t>A service plan will only be available to you if it was already added as a service entitlement which is done at the Business Technology Platform (BTP) global account level.</a:t>
            </a:r>
          </a:p>
          <a:p>
            <a:pPr algn="l"/>
            <a:r>
              <a:rPr lang="en-US" b="0" i="0" dirty="0">
                <a:solidFill>
                  <a:srgbClr val="64676A"/>
                </a:solidFill>
                <a:effectLst/>
                <a:latin typeface="72"/>
              </a:rPr>
              <a:t>A service plan is chosen when you create a new </a:t>
            </a:r>
            <a:r>
              <a:rPr lang="en-US" b="0" i="1" dirty="0">
                <a:solidFill>
                  <a:srgbClr val="64676A"/>
                </a:solidFill>
                <a:effectLst/>
                <a:latin typeface="72"/>
              </a:rPr>
              <a:t>Instance</a:t>
            </a:r>
            <a:r>
              <a:rPr lang="en-US" b="0" i="0" dirty="0">
                <a:solidFill>
                  <a:srgbClr val="64676A"/>
                </a:solidFill>
                <a:effectLst/>
                <a:latin typeface="72"/>
              </a:rPr>
              <a:t>. An </a:t>
            </a:r>
            <a:r>
              <a:rPr lang="en-US" b="0" i="1" dirty="0">
                <a:solidFill>
                  <a:srgbClr val="64676A"/>
                </a:solidFill>
                <a:effectLst/>
                <a:latin typeface="72"/>
              </a:rPr>
              <a:t>Instance</a:t>
            </a:r>
            <a:r>
              <a:rPr lang="en-US" b="0" i="0" dirty="0">
                <a:solidFill>
                  <a:srgbClr val="64676A"/>
                </a:solidFill>
                <a:effectLst/>
                <a:latin typeface="72"/>
              </a:rPr>
              <a:t> belongs to a </a:t>
            </a:r>
            <a:r>
              <a:rPr lang="en-US" b="0" i="1" dirty="0">
                <a:solidFill>
                  <a:srgbClr val="64676A"/>
                </a:solidFill>
                <a:effectLst/>
                <a:latin typeface="72"/>
              </a:rPr>
              <a:t>Space</a:t>
            </a:r>
            <a:endParaRPr lang="en-US" b="0" i="0" dirty="0">
              <a:solidFill>
                <a:srgbClr val="64676A"/>
              </a:solidFill>
              <a:effectLst/>
              <a:latin typeface="72"/>
            </a:endParaRPr>
          </a:p>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381122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pixabay.com/en/user-person-people-profile-account-1633249/"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3/myfirstservice.js.txt" TargetMode="External"/><Relationship Id="rId4" Type="http://schemas.openxmlformats.org/officeDocument/2006/relationships/hyperlink" Target="https://github.com/soyuztechnologies/CAPM_XSA_Training/blob/master/Day%203/myfirstservice.cds.tx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github.com/signup?source=login" TargetMode="External"/><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2.tiff"/><Relationship Id="rId5" Type="http://schemas.openxmlformats.org/officeDocument/2006/relationships/image" Target="../media/image51.tiff"/><Relationship Id="rId10" Type="http://schemas.openxmlformats.org/officeDocument/2006/relationships/image" Target="../media/image2.png"/><Relationship Id="rId4" Type="http://schemas.openxmlformats.org/officeDocument/2006/relationships/image" Target="../media/image50.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5.jpg"/><Relationship Id="rId7" Type="http://schemas.openxmlformats.org/officeDocument/2006/relationships/image" Target="../media/image5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A18F4B92-CD84-4F4E-A166-7AC322E4C811}"/>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CAP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FontTx/>
              <a:buChar char="-"/>
            </a:pPr>
            <a:r>
              <a:rPr lang="en-US" sz="1800" dirty="0">
                <a:sym typeface="Wingdings" panose="05000000000000000000" pitchFamily="2" charset="2"/>
              </a:rPr>
              <a:t>What is SAP’s recommendations to build Cloud Native apps in BTP  Best-practice</a:t>
            </a:r>
          </a:p>
          <a:p>
            <a:pPr marL="342900" indent="-342900" algn="just">
              <a:buFontTx/>
              <a:buChar char="-"/>
            </a:pPr>
            <a:r>
              <a:rPr lang="en-US" sz="1800" dirty="0">
                <a:sym typeface="Wingdings" panose="05000000000000000000" pitchFamily="2" charset="2"/>
              </a:rPr>
              <a:t>Are there any gold standard which industry should follow w.r.t. SAP BTP</a:t>
            </a:r>
          </a:p>
          <a:p>
            <a:pPr marL="342900" indent="-342900" algn="just">
              <a:buFontTx/>
              <a:buChar char="-"/>
            </a:pPr>
            <a:r>
              <a:rPr lang="en-US" sz="1800" dirty="0">
                <a:sym typeface="Wingdings" panose="05000000000000000000" pitchFamily="2" charset="2"/>
              </a:rPr>
              <a:t>Many times as a developer, I need to take care of loading all required dependencies</a:t>
            </a:r>
          </a:p>
          <a:p>
            <a:pPr marL="342900" indent="-342900" algn="just">
              <a:buFontTx/>
              <a:buChar char="-"/>
            </a:pPr>
            <a:r>
              <a:rPr lang="en-US" sz="1800" dirty="0">
                <a:sym typeface="Wingdings" panose="05000000000000000000" pitchFamily="2" charset="2"/>
              </a:rPr>
              <a:t>Reusability of code which can speed up my development</a:t>
            </a:r>
          </a:p>
          <a:p>
            <a:pPr marL="342900" indent="-342900" algn="just">
              <a:buFontTx/>
              <a:buChar char="-"/>
            </a:pPr>
            <a:r>
              <a:rPr lang="en-US" sz="1800" dirty="0">
                <a:sym typeface="Wingdings" panose="05000000000000000000" pitchFamily="2" charset="2"/>
              </a:rPr>
              <a:t>As a developer I want to focus more on functionality then the project setup</a:t>
            </a:r>
          </a:p>
          <a:p>
            <a:pPr marL="342900" indent="-342900" algn="just">
              <a:buFontTx/>
              <a:buChar char="-"/>
            </a:pPr>
            <a:r>
              <a:rPr lang="en-US" sz="1800" dirty="0"/>
              <a:t>Tight Coupling to DB or technology</a:t>
            </a:r>
          </a:p>
          <a:p>
            <a:pPr marL="342900" indent="-342900" algn="just">
              <a:buFontTx/>
              <a:buChar char="-"/>
            </a:pPr>
            <a:r>
              <a:rPr lang="en-US" sz="1800" dirty="0"/>
              <a:t>Dependency on SQL</a:t>
            </a:r>
          </a:p>
          <a:p>
            <a:pPr marL="342900" indent="-342900" algn="just">
              <a:buFontTx/>
              <a:buChar char="-"/>
            </a:pPr>
            <a:r>
              <a:rPr lang="en-US" sz="1800" dirty="0"/>
              <a:t>No matter which area we belong SO, PO, MM, PM, PJ, APO, CRM…FI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5" name="Rectangle: Rounded Corners 14">
            <a:extLst>
              <a:ext uri="{FF2B5EF4-FFF2-40B4-BE49-F238E27FC236}">
                <a16:creationId xmlns:a16="http://schemas.microsoft.com/office/drawing/2014/main" id="{12A55825-0D3B-44DE-9B18-8920931B1A99}"/>
              </a:ext>
            </a:extLst>
          </p:cNvPr>
          <p:cNvSpPr/>
          <p:nvPr/>
        </p:nvSpPr>
        <p:spPr>
          <a:xfrm>
            <a:off x="864159" y="3989196"/>
            <a:ext cx="3928236" cy="103341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Application (package.json)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CC59BEB6-2764-4205-90B9-7E4AB3EE7EE5}"/>
              </a:ext>
            </a:extLst>
          </p:cNvPr>
          <p:cNvSpPr/>
          <p:nvPr/>
        </p:nvSpPr>
        <p:spPr>
          <a:xfrm>
            <a:off x="1333490" y="4501819"/>
            <a:ext cx="3212385" cy="4181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File.cds (definition)</a:t>
            </a:r>
          </a:p>
        </p:txBody>
      </p:sp>
      <p:sp>
        <p:nvSpPr>
          <p:cNvPr id="17" name="TextBox 16">
            <a:extLst>
              <a:ext uri="{FF2B5EF4-FFF2-40B4-BE49-F238E27FC236}">
                <a16:creationId xmlns:a16="http://schemas.microsoft.com/office/drawing/2014/main" id="{CE411C76-277D-424F-90D2-076576F3EF55}"/>
              </a:ext>
            </a:extLst>
          </p:cNvPr>
          <p:cNvSpPr txBox="1"/>
          <p:nvPr/>
        </p:nvSpPr>
        <p:spPr>
          <a:xfrm>
            <a:off x="1466713" y="5201684"/>
            <a:ext cx="2952888" cy="14773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Entity orders{</a:t>
            </a:r>
          </a:p>
          <a:p>
            <a:pPr marL="457200" lvl="2"/>
            <a:r>
              <a:rPr kumimoji="0" lang="en-US" b="0" i="0" u="none" strike="noStrike" kern="0" cap="none" spc="0" normalizeH="0" baseline="0" noProof="0" dirty="0">
                <a:ln>
                  <a:noFill/>
                </a:ln>
                <a:solidFill>
                  <a:prstClr val="black"/>
                </a:solidFill>
                <a:effectLst/>
                <a:uLnTx/>
                <a:uFillTx/>
              </a:rPr>
              <a:t>Id integer;</a:t>
            </a:r>
          </a:p>
          <a:p>
            <a:pPr marL="457200" lvl="2"/>
            <a:r>
              <a:rPr kumimoji="0" lang="en-US" b="0" i="0" u="none" strike="noStrike" kern="0" cap="none" spc="0" normalizeH="0" baseline="0" noProof="0" dirty="0">
                <a:ln>
                  <a:noFill/>
                </a:ln>
                <a:solidFill>
                  <a:prstClr val="black"/>
                </a:solidFill>
                <a:effectLst/>
                <a:uLnTx/>
                <a:uFillTx/>
              </a:rPr>
              <a:t>Company string;</a:t>
            </a:r>
          </a:p>
          <a:p>
            <a:pPr marL="457200" lvl="2"/>
            <a:r>
              <a:rPr kumimoji="0" lang="en-US" b="0" i="0" u="none" strike="noStrike" kern="0" cap="none" spc="0" normalizeH="0" baseline="0" noProof="0" dirty="0">
                <a:ln>
                  <a:noFill/>
                </a:ln>
                <a:solidFill>
                  <a:prstClr val="black"/>
                </a:solidFill>
                <a:effectLst/>
                <a:uLnTx/>
                <a:uFillTx/>
              </a:rPr>
              <a:t>Amount decimal(12,2);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t>
            </a:r>
          </a:p>
        </p:txBody>
      </p:sp>
      <p:sp>
        <p:nvSpPr>
          <p:cNvPr id="18" name="Rectangle: Rounded Corners 17">
            <a:extLst>
              <a:ext uri="{FF2B5EF4-FFF2-40B4-BE49-F238E27FC236}">
                <a16:creationId xmlns:a16="http://schemas.microsoft.com/office/drawing/2014/main" id="{59C34C48-F0FB-45FC-BFDA-2E55B2482D6C}"/>
              </a:ext>
            </a:extLst>
          </p:cNvPr>
          <p:cNvSpPr/>
          <p:nvPr/>
        </p:nvSpPr>
        <p:spPr>
          <a:xfrm>
            <a:off x="5942273" y="3772290"/>
            <a:ext cx="2263881" cy="1981841"/>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CAPM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(CDS 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Node Dependency</a:t>
            </a:r>
          </a:p>
        </p:txBody>
      </p:sp>
      <p:sp>
        <p:nvSpPr>
          <p:cNvPr id="19" name="Arrow: Right 18">
            <a:extLst>
              <a:ext uri="{FF2B5EF4-FFF2-40B4-BE49-F238E27FC236}">
                <a16:creationId xmlns:a16="http://schemas.microsoft.com/office/drawing/2014/main" id="{8EE042EA-CC80-423F-BA87-74471F9F3985}"/>
              </a:ext>
            </a:extLst>
          </p:cNvPr>
          <p:cNvSpPr/>
          <p:nvPr/>
        </p:nvSpPr>
        <p:spPr>
          <a:xfrm>
            <a:off x="4545374" y="4644337"/>
            <a:ext cx="1457512" cy="17093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Arrow: Right 20">
            <a:extLst>
              <a:ext uri="{FF2B5EF4-FFF2-40B4-BE49-F238E27FC236}">
                <a16:creationId xmlns:a16="http://schemas.microsoft.com/office/drawing/2014/main" id="{18AB5CBA-7159-4242-9C79-0511249D176F}"/>
              </a:ext>
            </a:extLst>
          </p:cNvPr>
          <p:cNvSpPr/>
          <p:nvPr/>
        </p:nvSpPr>
        <p:spPr>
          <a:xfrm>
            <a:off x="8206154" y="4202220"/>
            <a:ext cx="932672" cy="537538"/>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122590DF-E6F2-4C13-8EDF-B8AD5FEF5AB6}"/>
              </a:ext>
            </a:extLst>
          </p:cNvPr>
          <p:cNvSpPr/>
          <p:nvPr/>
        </p:nvSpPr>
        <p:spPr>
          <a:xfrm>
            <a:off x="9113856" y="3839816"/>
            <a:ext cx="2150978" cy="1742113"/>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Database Related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Ex: HANA Code, </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SQL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Postgre SQL Code, etc.</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7BD9784A-F900-48BC-A8CF-DD49A2BD2E30}"/>
              </a:ext>
            </a:extLst>
          </p:cNvPr>
          <p:cNvCxnSpPr>
            <a:cxnSpLocks/>
          </p:cNvCxnSpPr>
          <p:nvPr/>
        </p:nvCxnSpPr>
        <p:spPr>
          <a:xfrm>
            <a:off x="8458703" y="3566256"/>
            <a:ext cx="0" cy="2684264"/>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3087476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Architecture of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Tx/>
              <a:buChar char="-"/>
            </a:pPr>
            <a:r>
              <a:rPr lang="en-US" b="0" i="0" dirty="0">
                <a:effectLst/>
              </a:rPr>
              <a:t>A key concept within CAP is that everything is a </a:t>
            </a:r>
            <a:r>
              <a:rPr lang="en-US" b="1" i="0" dirty="0">
                <a:effectLst/>
              </a:rPr>
              <a:t>service</a:t>
            </a:r>
          </a:p>
          <a:p>
            <a:pPr marL="285750" indent="-285750">
              <a:buFontTx/>
              <a:buChar char="-"/>
            </a:pPr>
            <a:r>
              <a:rPr lang="en-US" b="0" i="0" dirty="0">
                <a:effectLst/>
              </a:rPr>
              <a:t>Services expose a consistent set of APIs that can be consumed by all other services and front ends.</a:t>
            </a:r>
            <a:endParaRPr lang="en-US" b="1" dirty="0"/>
          </a:p>
          <a:p>
            <a:pPr marL="285750" indent="-285750">
              <a:buFontTx/>
              <a:buChar char="-"/>
            </a:pPr>
            <a:r>
              <a:rPr lang="en-US" b="0" i="0" dirty="0">
                <a:effectLst/>
              </a:rPr>
              <a:t>Services are defined in CDS and define what should happen and when and to what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C8B182C1-F1EA-4934-AB23-6BBCA282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70" t="-104" r="22281"/>
          <a:stretch/>
        </p:blipFill>
        <p:spPr bwMode="auto">
          <a:xfrm>
            <a:off x="283063" y="2019325"/>
            <a:ext cx="4895075" cy="3688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0E3A817-694D-48BB-B429-97DE961ED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02" r="4560"/>
          <a:stretch/>
        </p:blipFill>
        <p:spPr bwMode="auto">
          <a:xfrm>
            <a:off x="5312601" y="2019325"/>
            <a:ext cx="6645918" cy="405958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7B5D3AA-AFB2-4858-90FA-8E48EDEE5A67}"/>
              </a:ext>
            </a:extLst>
          </p:cNvPr>
          <p:cNvCxnSpPr/>
          <p:nvPr/>
        </p:nvCxnSpPr>
        <p:spPr>
          <a:xfrm>
            <a:off x="5312601" y="1939332"/>
            <a:ext cx="0" cy="48474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CDS-DK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Tx/>
              <a:buChar char="-"/>
            </a:pPr>
            <a:r>
              <a:rPr lang="en-US" b="1" dirty="0"/>
              <a:t>CDS-SDK</a:t>
            </a:r>
            <a:r>
              <a:rPr lang="en-US" dirty="0"/>
              <a:t> stands for </a:t>
            </a:r>
            <a:r>
              <a:rPr lang="en-US" b="1" dirty="0"/>
              <a:t>CDS Development Kit</a:t>
            </a:r>
            <a:r>
              <a:rPr lang="en-US" dirty="0"/>
              <a:t>.</a:t>
            </a:r>
          </a:p>
          <a:p>
            <a:pPr marL="285750" indent="-285750">
              <a:buFontTx/>
              <a:buChar char="-"/>
            </a:pPr>
            <a:r>
              <a:rPr lang="en-US" dirty="0"/>
              <a:t>It is a </a:t>
            </a:r>
            <a:r>
              <a:rPr lang="en-US" b="0" i="0" dirty="0">
                <a:effectLst/>
              </a:rPr>
              <a:t>command line client and development toolkit for the </a:t>
            </a:r>
            <a:r>
              <a:rPr lang="en-US" b="1" i="0" u="none" strike="noStrike" dirty="0">
                <a:effectLst/>
              </a:rPr>
              <a:t>SAP Cloud Application Programming Model (CAP)</a:t>
            </a:r>
            <a:r>
              <a:rPr lang="en-US" b="0" i="0" dirty="0">
                <a:effectLst/>
              </a:rPr>
              <a:t>.</a:t>
            </a:r>
          </a:p>
          <a:p>
            <a:pPr marL="285750" indent="-285750">
              <a:buFontTx/>
              <a:buChar char="-"/>
            </a:pPr>
            <a:r>
              <a:rPr lang="en-US" dirty="0"/>
              <a:t>To install this tool in our local system we need to run the command</a:t>
            </a:r>
          </a:p>
          <a:p>
            <a:pPr lvl="1"/>
            <a:r>
              <a:rPr lang="en-US" dirty="0"/>
              <a:t>To install globally: </a:t>
            </a:r>
            <a:r>
              <a:rPr lang="en-US" b="1" i="0" dirty="0">
                <a:effectLst/>
              </a:rPr>
              <a:t>npm i -g @sap/</a:t>
            </a:r>
            <a:r>
              <a:rPr lang="en-US" b="1" i="1" dirty="0">
                <a:effectLst/>
              </a:rPr>
              <a:t>cds-dk</a:t>
            </a:r>
          </a:p>
          <a:p>
            <a:pPr lvl="1"/>
            <a:r>
              <a:rPr lang="en-US" dirty="0"/>
              <a:t>To install in local project: </a:t>
            </a:r>
            <a:r>
              <a:rPr lang="en-US" b="1" i="1" dirty="0">
                <a:effectLst/>
              </a:rPr>
              <a:t>npm i @sap/cds-dk</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F0DAF3B-0B63-4CBB-91FD-5A5215254970}"/>
              </a:ext>
            </a:extLst>
          </p:cNvPr>
          <p:cNvSpPr/>
          <p:nvPr/>
        </p:nvSpPr>
        <p:spPr>
          <a:xfrm>
            <a:off x="267888" y="3182870"/>
            <a:ext cx="2267633" cy="1172583"/>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r>
              <a:rPr lang="en-US" dirty="0"/>
              <a:t>@sap/cds-dk</a:t>
            </a:r>
          </a:p>
        </p:txBody>
      </p:sp>
      <p:sp>
        <p:nvSpPr>
          <p:cNvPr id="4" name="Rectangle 3">
            <a:extLst>
              <a:ext uri="{FF2B5EF4-FFF2-40B4-BE49-F238E27FC236}">
                <a16:creationId xmlns:a16="http://schemas.microsoft.com/office/drawing/2014/main" id="{E84BEBE9-4FF4-44F3-81D5-8E8EFAA129E5}"/>
              </a:ext>
            </a:extLst>
          </p:cNvPr>
          <p:cNvSpPr/>
          <p:nvPr/>
        </p:nvSpPr>
        <p:spPr>
          <a:xfrm>
            <a:off x="693193" y="3586811"/>
            <a:ext cx="1443039" cy="57404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@sap/cds</a:t>
            </a:r>
          </a:p>
        </p:txBody>
      </p:sp>
      <p:pic>
        <p:nvPicPr>
          <p:cNvPr id="6" name="Picture 5">
            <a:extLst>
              <a:ext uri="{FF2B5EF4-FFF2-40B4-BE49-F238E27FC236}">
                <a16:creationId xmlns:a16="http://schemas.microsoft.com/office/drawing/2014/main" id="{2BBA58BF-92FC-4573-8CC7-F530D99259A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35522" y="2215056"/>
            <a:ext cx="798583" cy="778619"/>
          </a:xfrm>
          <a:prstGeom prst="rect">
            <a:avLst/>
          </a:prstGeom>
        </p:spPr>
      </p:pic>
      <p:sp>
        <p:nvSpPr>
          <p:cNvPr id="7" name="TextBox 6">
            <a:extLst>
              <a:ext uri="{FF2B5EF4-FFF2-40B4-BE49-F238E27FC236}">
                <a16:creationId xmlns:a16="http://schemas.microsoft.com/office/drawing/2014/main" id="{80315CC4-69AF-4EF6-B1D0-D539E9D5F749}"/>
              </a:ext>
            </a:extLst>
          </p:cNvPr>
          <p:cNvSpPr txBox="1"/>
          <p:nvPr/>
        </p:nvSpPr>
        <p:spPr>
          <a:xfrm>
            <a:off x="1386037" y="2476500"/>
            <a:ext cx="1225899" cy="369332"/>
          </a:xfrm>
          <a:prstGeom prst="rect">
            <a:avLst/>
          </a:prstGeom>
          <a:noFill/>
        </p:spPr>
        <p:txBody>
          <a:bodyPr wrap="square" rtlCol="0">
            <a:spAutoFit/>
          </a:bodyPr>
          <a:lstStyle/>
          <a:p>
            <a:r>
              <a:rPr lang="en-US" dirty="0"/>
              <a:t>Developer</a:t>
            </a:r>
          </a:p>
        </p:txBody>
      </p:sp>
      <p:cxnSp>
        <p:nvCxnSpPr>
          <p:cNvPr id="10" name="Connector: Elbow 9">
            <a:extLst>
              <a:ext uri="{FF2B5EF4-FFF2-40B4-BE49-F238E27FC236}">
                <a16:creationId xmlns:a16="http://schemas.microsoft.com/office/drawing/2014/main" id="{CDA29874-8765-49FE-ABA8-C124EC7F9C27}"/>
              </a:ext>
            </a:extLst>
          </p:cNvPr>
          <p:cNvCxnSpPr>
            <a:stCxn id="6" idx="2"/>
            <a:endCxn id="3" idx="3"/>
          </p:cNvCxnSpPr>
          <p:nvPr/>
        </p:nvCxnSpPr>
        <p:spPr>
          <a:xfrm rot="5400000">
            <a:off x="2347425" y="3181772"/>
            <a:ext cx="775487" cy="3992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D2837AC-B0FA-4EDC-B404-BB2A0ED749D7}"/>
              </a:ext>
            </a:extLst>
          </p:cNvPr>
          <p:cNvSpPr/>
          <p:nvPr/>
        </p:nvSpPr>
        <p:spPr>
          <a:xfrm>
            <a:off x="3838477" y="3202966"/>
            <a:ext cx="2353146" cy="1196551"/>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r>
              <a:rPr lang="en-US" dirty="0"/>
              <a:t>Applications</a:t>
            </a:r>
          </a:p>
        </p:txBody>
      </p:sp>
      <p:sp>
        <p:nvSpPr>
          <p:cNvPr id="18" name="Rectangle 17">
            <a:extLst>
              <a:ext uri="{FF2B5EF4-FFF2-40B4-BE49-F238E27FC236}">
                <a16:creationId xmlns:a16="http://schemas.microsoft.com/office/drawing/2014/main" id="{25C09679-81ED-4BF5-A054-72DDFBC0DB4A}"/>
              </a:ext>
            </a:extLst>
          </p:cNvPr>
          <p:cNvSpPr/>
          <p:nvPr/>
        </p:nvSpPr>
        <p:spPr>
          <a:xfrm>
            <a:off x="4293531" y="3667661"/>
            <a:ext cx="1443039" cy="57404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@sap/cds</a:t>
            </a:r>
          </a:p>
        </p:txBody>
      </p:sp>
      <p:pic>
        <p:nvPicPr>
          <p:cNvPr id="21" name="Picture 20">
            <a:extLst>
              <a:ext uri="{FF2B5EF4-FFF2-40B4-BE49-F238E27FC236}">
                <a16:creationId xmlns:a16="http://schemas.microsoft.com/office/drawing/2014/main" id="{0237F964-77DF-4F44-8A69-4FB02302F19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19201" y="2185686"/>
            <a:ext cx="798583" cy="778619"/>
          </a:xfrm>
          <a:prstGeom prst="rect">
            <a:avLst/>
          </a:prstGeom>
        </p:spPr>
      </p:pic>
      <p:sp>
        <p:nvSpPr>
          <p:cNvPr id="23" name="TextBox 22">
            <a:extLst>
              <a:ext uri="{FF2B5EF4-FFF2-40B4-BE49-F238E27FC236}">
                <a16:creationId xmlns:a16="http://schemas.microsoft.com/office/drawing/2014/main" id="{5B9C7B4C-90AB-4844-A51D-5BA23863E40C}"/>
              </a:ext>
            </a:extLst>
          </p:cNvPr>
          <p:cNvSpPr txBox="1"/>
          <p:nvPr/>
        </p:nvSpPr>
        <p:spPr>
          <a:xfrm>
            <a:off x="4885694" y="2311192"/>
            <a:ext cx="1225899" cy="646331"/>
          </a:xfrm>
          <a:prstGeom prst="rect">
            <a:avLst/>
          </a:prstGeom>
          <a:noFill/>
        </p:spPr>
        <p:txBody>
          <a:bodyPr wrap="square" rtlCol="0">
            <a:spAutoFit/>
          </a:bodyPr>
          <a:lstStyle/>
          <a:p>
            <a:pPr algn="ctr"/>
            <a:r>
              <a:rPr lang="en-US" dirty="0"/>
              <a:t>End-use</a:t>
            </a:r>
          </a:p>
          <a:p>
            <a:pPr algn="ctr"/>
            <a:r>
              <a:rPr lang="en-US" dirty="0"/>
              <a:t>or CF app</a:t>
            </a:r>
          </a:p>
        </p:txBody>
      </p:sp>
      <p:cxnSp>
        <p:nvCxnSpPr>
          <p:cNvPr id="19" name="Connector: Elbow 18">
            <a:extLst>
              <a:ext uri="{FF2B5EF4-FFF2-40B4-BE49-F238E27FC236}">
                <a16:creationId xmlns:a16="http://schemas.microsoft.com/office/drawing/2014/main" id="{499DAA5B-14F3-45A8-9262-A2188077F118}"/>
              </a:ext>
            </a:extLst>
          </p:cNvPr>
          <p:cNvCxnSpPr>
            <a:stCxn id="21" idx="2"/>
            <a:endCxn id="15" idx="3"/>
          </p:cNvCxnSpPr>
          <p:nvPr/>
        </p:nvCxnSpPr>
        <p:spPr>
          <a:xfrm rot="5400000">
            <a:off x="5886590" y="3269338"/>
            <a:ext cx="836937" cy="2268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F49AC0-B1F1-47C7-9763-62D0BC0A059F}"/>
              </a:ext>
            </a:extLst>
          </p:cNvPr>
          <p:cNvSpPr txBox="1"/>
          <p:nvPr/>
        </p:nvSpPr>
        <p:spPr>
          <a:xfrm>
            <a:off x="261763" y="4543241"/>
            <a:ext cx="9223881" cy="2031325"/>
          </a:xfrm>
          <a:prstGeom prst="rect">
            <a:avLst/>
          </a:prstGeom>
          <a:noFill/>
        </p:spPr>
        <p:txBody>
          <a:bodyPr wrap="square" rtlCol="0">
            <a:spAutoFit/>
          </a:bodyPr>
          <a:lstStyle/>
          <a:p>
            <a:pPr marL="285750" indent="-285750" algn="just">
              <a:buFontTx/>
              <a:buChar char="-"/>
            </a:pPr>
            <a:r>
              <a:rPr lang="en-US" b="1" dirty="0"/>
              <a:t>@sap/cds-dk </a:t>
            </a:r>
            <a:r>
              <a:rPr lang="en-US" dirty="0"/>
              <a:t>is a development kit. It is used by the developer only at the time of initializing a new CAP project.</a:t>
            </a:r>
          </a:p>
          <a:p>
            <a:pPr marL="285750" indent="-285750" algn="just">
              <a:buFontTx/>
              <a:buChar char="-"/>
            </a:pPr>
            <a:r>
              <a:rPr lang="en-US" b="1" dirty="0"/>
              <a:t>@sap/cds-dk </a:t>
            </a:r>
            <a:r>
              <a:rPr lang="en-US" dirty="0"/>
              <a:t>contains the @sap/cds library.</a:t>
            </a:r>
          </a:p>
          <a:p>
            <a:pPr marL="285750" indent="-285750" algn="just">
              <a:buFontTx/>
              <a:buChar char="-"/>
            </a:pPr>
            <a:r>
              <a:rPr lang="en-US" b="1" dirty="0"/>
              <a:t>@sap/cds </a:t>
            </a:r>
            <a:r>
              <a:rPr lang="en-US" dirty="0"/>
              <a:t>is a module which is used at the runtime of an application to convert all the </a:t>
            </a:r>
            <a:r>
              <a:rPr lang="en-US" b="1" dirty="0"/>
              <a:t>.cds </a:t>
            </a:r>
            <a:r>
              <a:rPr lang="en-US" dirty="0"/>
              <a:t>artifacts in a database specific format.</a:t>
            </a:r>
          </a:p>
          <a:p>
            <a:pPr marL="285750" indent="-285750" algn="just">
              <a:buFontTx/>
              <a:buChar char="-"/>
            </a:pPr>
            <a:r>
              <a:rPr lang="en-US" b="1" dirty="0"/>
              <a:t>@sap/cds </a:t>
            </a:r>
            <a:r>
              <a:rPr lang="en-US" dirty="0"/>
              <a:t>is separately installed in our project using the command </a:t>
            </a:r>
            <a:r>
              <a:rPr lang="en-US" b="1" i="1" dirty="0"/>
              <a:t>npm install @sap/cds.</a:t>
            </a:r>
          </a:p>
          <a:p>
            <a:pPr marL="285750" indent="-285750" algn="just">
              <a:buFontTx/>
              <a:buChar char="-"/>
            </a:pPr>
            <a:r>
              <a:rPr lang="en-US" b="1" i="1" dirty="0"/>
              <a:t>@sap/cds </a:t>
            </a:r>
            <a:r>
              <a:rPr lang="en-US" dirty="0"/>
              <a:t>is required by the Cloud Foundry application at the Runtime.</a:t>
            </a:r>
          </a:p>
        </p:txBody>
      </p:sp>
      <p:pic>
        <p:nvPicPr>
          <p:cNvPr id="32" name="Picture 31">
            <a:extLst>
              <a:ext uri="{FF2B5EF4-FFF2-40B4-BE49-F238E27FC236}">
                <a16:creationId xmlns:a16="http://schemas.microsoft.com/office/drawing/2014/main" id="{C6B47EC8-1288-44D8-BC26-7770390F3C23}"/>
              </a:ext>
            </a:extLst>
          </p:cNvPr>
          <p:cNvPicPr>
            <a:picLocks noChangeAspect="1"/>
          </p:cNvPicPr>
          <p:nvPr/>
        </p:nvPicPr>
        <p:blipFill>
          <a:blip r:embed="rId5"/>
          <a:stretch>
            <a:fillRect/>
          </a:stretch>
        </p:blipFill>
        <p:spPr>
          <a:xfrm>
            <a:off x="9593658" y="4128697"/>
            <a:ext cx="2145369" cy="2229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35">
            <a:extLst>
              <a:ext uri="{FF2B5EF4-FFF2-40B4-BE49-F238E27FC236}">
                <a16:creationId xmlns:a16="http://schemas.microsoft.com/office/drawing/2014/main" id="{08333D02-3EAB-4510-A15C-635E46ED6152}"/>
              </a:ext>
            </a:extLst>
          </p:cNvPr>
          <p:cNvPicPr>
            <a:picLocks noChangeAspect="1"/>
          </p:cNvPicPr>
          <p:nvPr/>
        </p:nvPicPr>
        <p:blipFill>
          <a:blip r:embed="rId6"/>
          <a:stretch>
            <a:fillRect/>
          </a:stretch>
        </p:blipFill>
        <p:spPr>
          <a:xfrm>
            <a:off x="7986220" y="2106113"/>
            <a:ext cx="3664713" cy="15615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754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Dev Space for CAP Development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develop SAP CAP for HANA Cloud we need to create the dev space according to that and add choose the specific tools for the dev space. So to do that follow the steps shown in below images.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08EFEDA-C279-46E0-8757-1B88772D1E67}"/>
              </a:ext>
            </a:extLst>
          </p:cNvPr>
          <p:cNvPicPr>
            <a:picLocks noChangeAspect="1"/>
          </p:cNvPicPr>
          <p:nvPr/>
        </p:nvPicPr>
        <p:blipFill rotWithShape="1">
          <a:blip r:embed="rId3"/>
          <a:srcRect l="47720" r="-1" b="43930"/>
          <a:stretch/>
        </p:blipFill>
        <p:spPr>
          <a:xfrm>
            <a:off x="261763" y="1797198"/>
            <a:ext cx="3753245" cy="195395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981E59-6A99-46C2-85DB-38EC180DD041}"/>
              </a:ext>
            </a:extLst>
          </p:cNvPr>
          <p:cNvPicPr>
            <a:picLocks noChangeAspect="1"/>
          </p:cNvPicPr>
          <p:nvPr/>
        </p:nvPicPr>
        <p:blipFill>
          <a:blip r:embed="rId4"/>
          <a:stretch>
            <a:fillRect/>
          </a:stretch>
        </p:blipFill>
        <p:spPr>
          <a:xfrm>
            <a:off x="4872472" y="1516864"/>
            <a:ext cx="2038318" cy="2514621"/>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F2AD1D98-B426-4750-81A4-B3A2CFD2E1F0}"/>
              </a:ext>
            </a:extLst>
          </p:cNvPr>
          <p:cNvCxnSpPr>
            <a:cxnSpLocks/>
            <a:stCxn id="4" idx="3"/>
            <a:endCxn id="6" idx="1"/>
          </p:cNvCxnSpPr>
          <p:nvPr/>
        </p:nvCxnSpPr>
        <p:spPr>
          <a:xfrm>
            <a:off x="4015008" y="2774174"/>
            <a:ext cx="8574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EE819140-B10F-4172-9AD3-75AA9E9C9024}"/>
              </a:ext>
            </a:extLst>
          </p:cNvPr>
          <p:cNvPicPr>
            <a:picLocks noChangeAspect="1"/>
          </p:cNvPicPr>
          <p:nvPr/>
        </p:nvPicPr>
        <p:blipFill>
          <a:blip r:embed="rId5"/>
          <a:stretch>
            <a:fillRect/>
          </a:stretch>
        </p:blipFill>
        <p:spPr>
          <a:xfrm>
            <a:off x="7768254" y="1406777"/>
            <a:ext cx="2311566" cy="2090494"/>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13F27671-C9AE-4472-84BE-63C0E12ABB56}"/>
              </a:ext>
            </a:extLst>
          </p:cNvPr>
          <p:cNvPicPr>
            <a:picLocks noChangeAspect="1"/>
          </p:cNvPicPr>
          <p:nvPr/>
        </p:nvPicPr>
        <p:blipFill>
          <a:blip r:embed="rId6"/>
          <a:stretch>
            <a:fillRect/>
          </a:stretch>
        </p:blipFill>
        <p:spPr>
          <a:xfrm>
            <a:off x="10208299" y="3459653"/>
            <a:ext cx="1801993" cy="1647793"/>
          </a:xfrm>
          <a:prstGeom prst="rect">
            <a:avLst/>
          </a:prstGeom>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45B9D667-1775-47F3-9555-1BBA0EC3DC08}"/>
              </a:ext>
            </a:extLst>
          </p:cNvPr>
          <p:cNvPicPr>
            <a:picLocks noChangeAspect="1"/>
          </p:cNvPicPr>
          <p:nvPr/>
        </p:nvPicPr>
        <p:blipFill>
          <a:blip r:embed="rId7"/>
          <a:stretch>
            <a:fillRect/>
          </a:stretch>
        </p:blipFill>
        <p:spPr>
          <a:xfrm>
            <a:off x="7645459" y="4750042"/>
            <a:ext cx="2224521" cy="1647793"/>
          </a:xfrm>
          <a:prstGeom prst="rect">
            <a:avLst/>
          </a:prstGeom>
        </p:spPr>
        <p:style>
          <a:lnRef idx="2">
            <a:schemeClr val="dk1"/>
          </a:lnRef>
          <a:fillRef idx="1">
            <a:schemeClr val="lt1"/>
          </a:fillRef>
          <a:effectRef idx="0">
            <a:schemeClr val="dk1"/>
          </a:effectRef>
          <a:fontRef idx="minor">
            <a:schemeClr val="dk1"/>
          </a:fontRef>
        </p:style>
      </p:pic>
      <p:pic>
        <p:nvPicPr>
          <p:cNvPr id="26" name="Picture 25">
            <a:extLst>
              <a:ext uri="{FF2B5EF4-FFF2-40B4-BE49-F238E27FC236}">
                <a16:creationId xmlns:a16="http://schemas.microsoft.com/office/drawing/2014/main" id="{1E513F06-C96E-49E0-A8B3-D8DF9C84B5B9}"/>
              </a:ext>
            </a:extLst>
          </p:cNvPr>
          <p:cNvPicPr>
            <a:picLocks noChangeAspect="1"/>
          </p:cNvPicPr>
          <p:nvPr/>
        </p:nvPicPr>
        <p:blipFill rotWithShape="1">
          <a:blip r:embed="rId8"/>
          <a:srcRect l="64698" t="75717"/>
          <a:stretch/>
        </p:blipFill>
        <p:spPr>
          <a:xfrm>
            <a:off x="1538539" y="4855382"/>
            <a:ext cx="4304046" cy="1437111"/>
          </a:xfrm>
          <a:prstGeom prst="rect">
            <a:avLst/>
          </a:prstGeom>
        </p:spPr>
        <p:style>
          <a:lnRef idx="2">
            <a:schemeClr val="dk1"/>
          </a:lnRef>
          <a:fillRef idx="1">
            <a:schemeClr val="lt1"/>
          </a:fillRef>
          <a:effectRef idx="0">
            <a:schemeClr val="dk1"/>
          </a:effectRef>
          <a:fontRef idx="minor">
            <a:schemeClr val="dk1"/>
          </a:fontRef>
        </p:style>
      </p:pic>
      <p:cxnSp>
        <p:nvCxnSpPr>
          <p:cNvPr id="37" name="Connector: Elbow 36">
            <a:extLst>
              <a:ext uri="{FF2B5EF4-FFF2-40B4-BE49-F238E27FC236}">
                <a16:creationId xmlns:a16="http://schemas.microsoft.com/office/drawing/2014/main" id="{BDDA6773-6682-44A3-85B5-17FAD3B7A599}"/>
              </a:ext>
            </a:extLst>
          </p:cNvPr>
          <p:cNvCxnSpPr>
            <a:stCxn id="16" idx="3"/>
            <a:endCxn id="18" idx="0"/>
          </p:cNvCxnSpPr>
          <p:nvPr/>
        </p:nvCxnSpPr>
        <p:spPr>
          <a:xfrm>
            <a:off x="10079820" y="2452024"/>
            <a:ext cx="1029476" cy="100762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Connector: Elbow 38">
            <a:extLst>
              <a:ext uri="{FF2B5EF4-FFF2-40B4-BE49-F238E27FC236}">
                <a16:creationId xmlns:a16="http://schemas.microsoft.com/office/drawing/2014/main" id="{6DCBBBB4-4C3A-4D6D-8976-A9BAB7E694D3}"/>
              </a:ext>
            </a:extLst>
          </p:cNvPr>
          <p:cNvCxnSpPr>
            <a:stCxn id="18" idx="2"/>
            <a:endCxn id="21" idx="3"/>
          </p:cNvCxnSpPr>
          <p:nvPr/>
        </p:nvCxnSpPr>
        <p:spPr>
          <a:xfrm rot="5400000">
            <a:off x="10256392" y="4721034"/>
            <a:ext cx="466493" cy="1239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C8B08FDD-6E93-4BEC-ADAF-A058E1FBD41A}"/>
              </a:ext>
            </a:extLst>
          </p:cNvPr>
          <p:cNvCxnSpPr>
            <a:stCxn id="21" idx="1"/>
            <a:endCxn id="26" idx="3"/>
          </p:cNvCxnSpPr>
          <p:nvPr/>
        </p:nvCxnSpPr>
        <p:spPr>
          <a:xfrm flipH="1" flipV="1">
            <a:off x="5842585" y="5573938"/>
            <a:ext cx="180287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B1FB540F-395C-44DB-9ECB-A354ECBF4BB5}"/>
              </a:ext>
            </a:extLst>
          </p:cNvPr>
          <p:cNvCxnSpPr>
            <a:stCxn id="6" idx="3"/>
            <a:endCxn id="16" idx="1"/>
          </p:cNvCxnSpPr>
          <p:nvPr/>
        </p:nvCxnSpPr>
        <p:spPr>
          <a:xfrm flipV="1">
            <a:off x="6910790" y="2452024"/>
            <a:ext cx="857464" cy="32215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400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CAPM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35833" cy="369332"/>
          </a:xfrm>
          <a:prstGeom prst="rect">
            <a:avLst/>
          </a:prstGeom>
          <a:noFill/>
        </p:spPr>
        <p:txBody>
          <a:bodyPr wrap="square" rtlCol="0">
            <a:spAutoFit/>
          </a:bodyPr>
          <a:lstStyle/>
          <a:p>
            <a:pPr marL="285750" indent="-285750">
              <a:buFontTx/>
              <a:buChar char="-"/>
            </a:pPr>
            <a:r>
              <a:rPr lang="en-US" dirty="0"/>
              <a:t>After starting the dev space open the </a:t>
            </a:r>
            <a:r>
              <a:rPr lang="en-US" b="1" dirty="0"/>
              <a:t>projects </a:t>
            </a:r>
            <a:r>
              <a:rPr lang="en-US" dirty="0"/>
              <a:t>folder in the BAS Tool.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CC6DB3E-A499-4D03-AD91-8F85A4A4BDB4}"/>
              </a:ext>
            </a:extLst>
          </p:cNvPr>
          <p:cNvPicPr>
            <a:picLocks noChangeAspect="1"/>
          </p:cNvPicPr>
          <p:nvPr/>
        </p:nvPicPr>
        <p:blipFill rotWithShape="1">
          <a:blip r:embed="rId3"/>
          <a:srcRect r="76181" b="33912"/>
          <a:stretch/>
        </p:blipFill>
        <p:spPr>
          <a:xfrm>
            <a:off x="7397597" y="865104"/>
            <a:ext cx="1386672" cy="186762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DD0847C0-9144-4470-843A-435C837A0938}"/>
              </a:ext>
            </a:extLst>
          </p:cNvPr>
          <p:cNvPicPr>
            <a:picLocks noChangeAspect="1"/>
          </p:cNvPicPr>
          <p:nvPr/>
        </p:nvPicPr>
        <p:blipFill>
          <a:blip r:embed="rId4"/>
          <a:stretch>
            <a:fillRect/>
          </a:stretch>
        </p:blipFill>
        <p:spPr>
          <a:xfrm>
            <a:off x="9640919" y="869774"/>
            <a:ext cx="2426312" cy="1867621"/>
          </a:xfrm>
          <a:prstGeom prst="rect">
            <a:avLst/>
          </a:prstGeom>
        </p:spPr>
      </p:pic>
      <p:cxnSp>
        <p:nvCxnSpPr>
          <p:cNvPr id="9" name="Connector: Elbow 8">
            <a:extLst>
              <a:ext uri="{FF2B5EF4-FFF2-40B4-BE49-F238E27FC236}">
                <a16:creationId xmlns:a16="http://schemas.microsoft.com/office/drawing/2014/main" id="{737BBF4D-3846-4477-851E-28F1491B1A37}"/>
              </a:ext>
            </a:extLst>
          </p:cNvPr>
          <p:cNvCxnSpPr>
            <a:cxnSpLocks/>
            <a:stCxn id="4" idx="3"/>
            <a:endCxn id="6" idx="1"/>
          </p:cNvCxnSpPr>
          <p:nvPr/>
        </p:nvCxnSpPr>
        <p:spPr>
          <a:xfrm>
            <a:off x="8784269" y="1798915"/>
            <a:ext cx="856650" cy="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FC495A-C4BA-41F9-A406-FF946845BA80}"/>
              </a:ext>
            </a:extLst>
          </p:cNvPr>
          <p:cNvSpPr txBox="1"/>
          <p:nvPr/>
        </p:nvSpPr>
        <p:spPr>
          <a:xfrm>
            <a:off x="261764" y="1159939"/>
            <a:ext cx="6792179" cy="646331"/>
          </a:xfrm>
          <a:prstGeom prst="rect">
            <a:avLst/>
          </a:prstGeom>
          <a:noFill/>
        </p:spPr>
        <p:txBody>
          <a:bodyPr wrap="square" rtlCol="0">
            <a:spAutoFit/>
          </a:bodyPr>
          <a:lstStyle/>
          <a:p>
            <a:pPr marL="285750" indent="-285750">
              <a:buFontTx/>
              <a:buChar char="-"/>
            </a:pPr>
            <a:r>
              <a:rPr lang="en-US" dirty="0"/>
              <a:t>Once the folder is open in your system click on </a:t>
            </a:r>
            <a:r>
              <a:rPr lang="en-US" b="1" dirty="0"/>
              <a:t>Start from template </a:t>
            </a:r>
            <a:r>
              <a:rPr lang="en-US" dirty="0"/>
              <a:t>and select CAP Project.</a:t>
            </a:r>
          </a:p>
        </p:txBody>
      </p:sp>
      <p:pic>
        <p:nvPicPr>
          <p:cNvPr id="16" name="Picture 15">
            <a:extLst>
              <a:ext uri="{FF2B5EF4-FFF2-40B4-BE49-F238E27FC236}">
                <a16:creationId xmlns:a16="http://schemas.microsoft.com/office/drawing/2014/main" id="{7B743A3D-4AE8-49B4-A2B7-E4AD076C0911}"/>
              </a:ext>
            </a:extLst>
          </p:cNvPr>
          <p:cNvPicPr>
            <a:picLocks noChangeAspect="1"/>
          </p:cNvPicPr>
          <p:nvPr/>
        </p:nvPicPr>
        <p:blipFill rotWithShape="1">
          <a:blip r:embed="rId5"/>
          <a:srcRect l="2147" r="53846" b="22197"/>
          <a:stretch/>
        </p:blipFill>
        <p:spPr>
          <a:xfrm>
            <a:off x="373930" y="1923820"/>
            <a:ext cx="2270421" cy="1948478"/>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7CFCE4FC-8E28-466C-8618-A69E26A37A5E}"/>
              </a:ext>
            </a:extLst>
          </p:cNvPr>
          <p:cNvPicPr>
            <a:picLocks noChangeAspect="1"/>
          </p:cNvPicPr>
          <p:nvPr/>
        </p:nvPicPr>
        <p:blipFill rotWithShape="1">
          <a:blip r:embed="rId6"/>
          <a:srcRect l="31401" t="12192" r="16522"/>
          <a:stretch/>
        </p:blipFill>
        <p:spPr>
          <a:xfrm>
            <a:off x="3398009" y="1876060"/>
            <a:ext cx="2380602" cy="1948447"/>
          </a:xfrm>
          <a:prstGeom prst="rect">
            <a:avLst/>
          </a:prstGeom>
        </p:spPr>
        <p:style>
          <a:lnRef idx="2">
            <a:schemeClr val="dk1"/>
          </a:lnRef>
          <a:fillRef idx="1">
            <a:schemeClr val="lt1"/>
          </a:fillRef>
          <a:effectRef idx="0">
            <a:schemeClr val="dk1"/>
          </a:effectRef>
          <a:fontRef idx="minor">
            <a:schemeClr val="dk1"/>
          </a:fontRef>
        </p:style>
      </p:pic>
      <p:sp>
        <p:nvSpPr>
          <p:cNvPr id="19" name="Arrow: Right 18">
            <a:extLst>
              <a:ext uri="{FF2B5EF4-FFF2-40B4-BE49-F238E27FC236}">
                <a16:creationId xmlns:a16="http://schemas.microsoft.com/office/drawing/2014/main" id="{C0D5333D-1E61-4F1E-8A11-BA4888A9D7D9}"/>
              </a:ext>
            </a:extLst>
          </p:cNvPr>
          <p:cNvSpPr/>
          <p:nvPr/>
        </p:nvSpPr>
        <p:spPr>
          <a:xfrm>
            <a:off x="2639565" y="2659566"/>
            <a:ext cx="732833" cy="29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183B01E-CF07-492D-85A1-FE673DBB2AD7}"/>
              </a:ext>
            </a:extLst>
          </p:cNvPr>
          <p:cNvPicPr>
            <a:picLocks noChangeAspect="1"/>
          </p:cNvPicPr>
          <p:nvPr/>
        </p:nvPicPr>
        <p:blipFill>
          <a:blip r:embed="rId7"/>
          <a:stretch>
            <a:fillRect/>
          </a:stretch>
        </p:blipFill>
        <p:spPr>
          <a:xfrm>
            <a:off x="6442163" y="3550422"/>
            <a:ext cx="2342106" cy="1948447"/>
          </a:xfrm>
          <a:prstGeom prst="rect">
            <a:avLst/>
          </a:prstGeom>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3F8B02FF-1A45-4163-A57F-BB65A2BE5509}"/>
              </a:ext>
            </a:extLst>
          </p:cNvPr>
          <p:cNvPicPr>
            <a:picLocks noChangeAspect="1"/>
          </p:cNvPicPr>
          <p:nvPr/>
        </p:nvPicPr>
        <p:blipFill>
          <a:blip r:embed="rId8"/>
          <a:stretch>
            <a:fillRect/>
          </a:stretch>
        </p:blipFill>
        <p:spPr>
          <a:xfrm>
            <a:off x="9306153" y="3520988"/>
            <a:ext cx="2819582" cy="1977881"/>
          </a:xfrm>
          <a:prstGeom prst="rect">
            <a:avLst/>
          </a:prstGeom>
        </p:spPr>
        <p:style>
          <a:lnRef idx="2">
            <a:schemeClr val="dk1"/>
          </a:lnRef>
          <a:fillRef idx="1">
            <a:schemeClr val="lt1"/>
          </a:fillRef>
          <a:effectRef idx="0">
            <a:schemeClr val="dk1"/>
          </a:effectRef>
          <a:fontRef idx="minor">
            <a:schemeClr val="dk1"/>
          </a:fontRef>
        </p:style>
      </p:pic>
      <p:sp>
        <p:nvSpPr>
          <p:cNvPr id="27" name="Arrow: Right 26">
            <a:extLst>
              <a:ext uri="{FF2B5EF4-FFF2-40B4-BE49-F238E27FC236}">
                <a16:creationId xmlns:a16="http://schemas.microsoft.com/office/drawing/2014/main" id="{390933F6-CDE1-46E3-B621-C4526D22A347}"/>
              </a:ext>
            </a:extLst>
          </p:cNvPr>
          <p:cNvSpPr/>
          <p:nvPr/>
        </p:nvSpPr>
        <p:spPr>
          <a:xfrm>
            <a:off x="8784270" y="4378944"/>
            <a:ext cx="521884" cy="272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7EA9E6-2E43-4F46-A6A4-321DF3FAB60C}"/>
              </a:ext>
            </a:extLst>
          </p:cNvPr>
          <p:cNvSpPr txBox="1"/>
          <p:nvPr/>
        </p:nvSpPr>
        <p:spPr>
          <a:xfrm>
            <a:off x="261765" y="4020919"/>
            <a:ext cx="5834236" cy="646331"/>
          </a:xfrm>
          <a:prstGeom prst="rect">
            <a:avLst/>
          </a:prstGeom>
          <a:noFill/>
        </p:spPr>
        <p:txBody>
          <a:bodyPr wrap="square" rtlCol="0">
            <a:spAutoFit/>
          </a:bodyPr>
          <a:lstStyle/>
          <a:p>
            <a:pPr marL="285750" indent="-285750">
              <a:buFontTx/>
              <a:buChar char="-"/>
            </a:pPr>
            <a:r>
              <a:rPr lang="en-US" dirty="0"/>
              <a:t>After clicking on the finish button your project will be generated which you can see in the Files Section</a:t>
            </a:r>
          </a:p>
        </p:txBody>
      </p:sp>
      <p:sp>
        <p:nvSpPr>
          <p:cNvPr id="34" name="Arrow: Bent-Up 33">
            <a:extLst>
              <a:ext uri="{FF2B5EF4-FFF2-40B4-BE49-F238E27FC236}">
                <a16:creationId xmlns:a16="http://schemas.microsoft.com/office/drawing/2014/main" id="{87752661-7CFE-43F3-8A90-F7A921F1A053}"/>
              </a:ext>
            </a:extLst>
          </p:cNvPr>
          <p:cNvSpPr/>
          <p:nvPr/>
        </p:nvSpPr>
        <p:spPr>
          <a:xfrm rot="10800000" flipH="1">
            <a:off x="5778611" y="2732725"/>
            <a:ext cx="1121330" cy="78826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4FA337D8-4FBD-469C-9F41-463AD79B1A06}"/>
              </a:ext>
            </a:extLst>
          </p:cNvPr>
          <p:cNvPicPr>
            <a:picLocks noChangeAspect="1"/>
          </p:cNvPicPr>
          <p:nvPr/>
        </p:nvPicPr>
        <p:blipFill>
          <a:blip r:embed="rId9"/>
          <a:stretch>
            <a:fillRect/>
          </a:stretch>
        </p:blipFill>
        <p:spPr>
          <a:xfrm>
            <a:off x="2069960" y="4667250"/>
            <a:ext cx="2057532" cy="1948447"/>
          </a:xfrm>
          <a:prstGeom prst="rect">
            <a:avLst/>
          </a:prstGeom>
        </p:spPr>
      </p:pic>
    </p:spTree>
    <p:extLst>
      <p:ext uri="{BB962C8B-B14F-4D97-AF65-F5344CB8AC3E}">
        <p14:creationId xmlns:p14="http://schemas.microsoft.com/office/powerpoint/2010/main" val="144116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the Project for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9009623" cy="3693319"/>
          </a:xfrm>
          <a:prstGeom prst="rect">
            <a:avLst/>
          </a:prstGeom>
          <a:noFill/>
        </p:spPr>
        <p:txBody>
          <a:bodyPr wrap="square" rtlCol="0">
            <a:spAutoFit/>
          </a:bodyPr>
          <a:lstStyle/>
          <a:p>
            <a:pPr algn="just"/>
            <a:r>
              <a:rPr lang="en-US" dirty="0"/>
              <a:t>Once the project is Created we need to configure our project for the HANA Cloud specific development.</a:t>
            </a:r>
          </a:p>
          <a:p>
            <a:pPr algn="just"/>
            <a:r>
              <a:rPr lang="en-US" dirty="0"/>
              <a:t>To do that </a:t>
            </a:r>
          </a:p>
          <a:p>
            <a:pPr marL="342900" indent="-342900" algn="just">
              <a:buAutoNum type="arabicPeriod"/>
            </a:pPr>
            <a:r>
              <a:rPr lang="en-US" dirty="0"/>
              <a:t>Open the Package.json file and change the kind form </a:t>
            </a:r>
            <a:r>
              <a:rPr lang="en-US" b="1" dirty="0"/>
              <a:t>sql </a:t>
            </a:r>
            <a:r>
              <a:rPr lang="en-US" dirty="0"/>
              <a:t> to </a:t>
            </a:r>
            <a:r>
              <a:rPr lang="en-US" b="1" dirty="0"/>
              <a:t>hana </a:t>
            </a:r>
            <a:r>
              <a:rPr lang="en-US" dirty="0"/>
              <a:t>under the cds section.</a:t>
            </a:r>
          </a:p>
          <a:p>
            <a:pPr marL="342900" indent="-342900" algn="just">
              <a:buAutoNum type="arabicPeriod"/>
            </a:pPr>
            <a:r>
              <a:rPr lang="en-US" dirty="0"/>
              <a:t>Remove the sqlite3 form the devDependencies.</a:t>
            </a:r>
          </a:p>
          <a:p>
            <a:pPr marL="342900" indent="-342900" algn="just">
              <a:buAutoNum type="arabicPeriod"/>
            </a:pPr>
            <a:r>
              <a:rPr lang="en-US" dirty="0"/>
              <a:t>After doing that install all the dependencies of the project using the command</a:t>
            </a:r>
          </a:p>
          <a:p>
            <a:pPr lvl="1" algn="just"/>
            <a:r>
              <a:rPr lang="en-US" b="1" i="1" dirty="0"/>
              <a:t>“npm install”</a:t>
            </a:r>
          </a:p>
          <a:p>
            <a:pPr marL="342900" indent="-342900" algn="just">
              <a:buAutoNum type="arabicPeriod"/>
            </a:pPr>
            <a:r>
              <a:rPr lang="en-US" dirty="0"/>
              <a:t>Install the hana-cli in the dev space globally using the command </a:t>
            </a:r>
            <a:r>
              <a:rPr lang="en-US" b="1" i="1" dirty="0"/>
              <a:t>“npm install hana-cli”</a:t>
            </a:r>
            <a:endParaRPr lang="en-US" dirty="0"/>
          </a:p>
          <a:p>
            <a:pPr lvl="1" algn="just"/>
            <a:r>
              <a:rPr lang="en-US" dirty="0"/>
              <a:t>Use this if the above doesn't work </a:t>
            </a:r>
            <a:r>
              <a:rPr lang="en-US" b="1" i="1" dirty="0"/>
              <a:t>“npm install –g hana-cli@2.202110.1”</a:t>
            </a:r>
          </a:p>
          <a:p>
            <a:pPr marL="342900" indent="-342900" algn="just">
              <a:buAutoNum type="arabicPeriod"/>
            </a:pPr>
            <a:r>
              <a:rPr lang="en-US" dirty="0"/>
              <a:t>Now to configure the db folder for HANA project we have to use the command</a:t>
            </a:r>
          </a:p>
          <a:p>
            <a:pPr lvl="1" algn="just"/>
            <a:r>
              <a:rPr lang="en-US" b="1" i="1" dirty="0"/>
              <a:t>“hana-cli createModule”</a:t>
            </a:r>
          </a:p>
          <a:p>
            <a:pPr algn="just"/>
            <a:r>
              <a:rPr lang="en-US" dirty="0"/>
              <a:t>After successfully completing all these steps our project is configured for HANA Cloud.</a:t>
            </a:r>
          </a:p>
          <a:p>
            <a:pPr algn="just"/>
            <a:r>
              <a:rPr lang="en-US" dirty="0"/>
              <a:t>And our project structure will look like this: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116FFA1-8FBA-42D1-8363-2B212F615386}"/>
              </a:ext>
            </a:extLst>
          </p:cNvPr>
          <p:cNvPicPr>
            <a:picLocks noChangeAspect="1"/>
          </p:cNvPicPr>
          <p:nvPr/>
        </p:nvPicPr>
        <p:blipFill>
          <a:blip r:embed="rId3"/>
          <a:stretch>
            <a:fillRect/>
          </a:stretch>
        </p:blipFill>
        <p:spPr>
          <a:xfrm>
            <a:off x="9454107" y="2500773"/>
            <a:ext cx="2476130" cy="1569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62D6CAE9-E8CD-4AD3-A4E6-8A48D6719E83}"/>
              </a:ext>
            </a:extLst>
          </p:cNvPr>
          <p:cNvPicPr>
            <a:picLocks noChangeAspect="1"/>
          </p:cNvPicPr>
          <p:nvPr/>
        </p:nvPicPr>
        <p:blipFill>
          <a:blip r:embed="rId4"/>
          <a:stretch>
            <a:fillRect/>
          </a:stretch>
        </p:blipFill>
        <p:spPr>
          <a:xfrm>
            <a:off x="6974624" y="4257911"/>
            <a:ext cx="4958966" cy="13841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7C1306E-A671-4C33-9595-6451019DD0D3}"/>
              </a:ext>
            </a:extLst>
          </p:cNvPr>
          <p:cNvPicPr>
            <a:picLocks noChangeAspect="1"/>
          </p:cNvPicPr>
          <p:nvPr/>
        </p:nvPicPr>
        <p:blipFill>
          <a:blip r:embed="rId5"/>
          <a:stretch>
            <a:fillRect/>
          </a:stretch>
        </p:blipFill>
        <p:spPr>
          <a:xfrm>
            <a:off x="9271386" y="980408"/>
            <a:ext cx="2658851" cy="1294256"/>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8FD48DCD-65E1-4765-9CC1-3876F4F6E712}"/>
              </a:ext>
            </a:extLst>
          </p:cNvPr>
          <p:cNvPicPr>
            <a:picLocks noChangeAspect="1"/>
          </p:cNvPicPr>
          <p:nvPr/>
        </p:nvPicPr>
        <p:blipFill>
          <a:blip r:embed="rId6"/>
          <a:stretch>
            <a:fillRect/>
          </a:stretch>
        </p:blipFill>
        <p:spPr>
          <a:xfrm>
            <a:off x="3899396" y="4472409"/>
            <a:ext cx="1543488" cy="2067339"/>
          </a:xfrm>
          <a:prstGeom prst="rect">
            <a:avLst/>
          </a:prstGeom>
        </p:spPr>
      </p:pic>
    </p:spTree>
    <p:extLst>
      <p:ext uri="{BB962C8B-B14F-4D97-AF65-F5344CB8AC3E}">
        <p14:creationId xmlns:p14="http://schemas.microsoft.com/office/powerpoint/2010/main" val="3286527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Multi-Target Application (MTA)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 </a:t>
            </a:r>
            <a:r>
              <a:rPr lang="en-US" b="1" i="0" dirty="0">
                <a:effectLst/>
              </a:rPr>
              <a:t>Multi-target Application (MTA)</a:t>
            </a:r>
            <a:r>
              <a:rPr lang="en-US" b="0" i="0" dirty="0">
                <a:effectLst/>
              </a:rPr>
              <a:t> is comprised of multiple parts (modules), created with different technologies and deployed to different targets, but with a single, common lifecycle.</a:t>
            </a:r>
          </a:p>
          <a:p>
            <a:pPr marL="285750" indent="-285750" algn="just">
              <a:buFont typeface="Arial" panose="020B0604020202020204" pitchFamily="34" charset="0"/>
              <a:buChar char="•"/>
            </a:pPr>
            <a:r>
              <a:rPr lang="en-US" dirty="0"/>
              <a:t>It is a good practice to use separate applications for the 3 tiers: front-end, application and database. So a full-stack application is typically made of the combination of multiple applications and service instances.</a:t>
            </a:r>
          </a:p>
          <a:p>
            <a:pPr marL="285750" indent="-285750" algn="just">
              <a:buFont typeface="Arial" panose="020B0604020202020204" pitchFamily="34" charset="0"/>
              <a:buChar char="•"/>
            </a:pPr>
            <a:r>
              <a:rPr lang="en-US" dirty="0"/>
              <a:t>That’s why SAP extended the Cloud Foundry standards, introducing the concept of </a:t>
            </a:r>
            <a:r>
              <a:rPr lang="en-US" b="1" dirty="0"/>
              <a:t>Multi-Target Application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215E8E-3E3B-4E41-8A05-5376A6080C2E}"/>
              </a:ext>
            </a:extLst>
          </p:cNvPr>
          <p:cNvPicPr>
            <a:picLocks noChangeAspect="1"/>
          </p:cNvPicPr>
          <p:nvPr/>
        </p:nvPicPr>
        <p:blipFill>
          <a:blip r:embed="rId3"/>
          <a:stretch>
            <a:fillRect/>
          </a:stretch>
        </p:blipFill>
        <p:spPr>
          <a:xfrm>
            <a:off x="515178" y="2422262"/>
            <a:ext cx="11161643" cy="3480258"/>
          </a:xfrm>
          <a:prstGeom prst="rect">
            <a:avLst/>
          </a:prstGeom>
        </p:spPr>
      </p:pic>
    </p:spTree>
    <p:extLst>
      <p:ext uri="{BB962C8B-B14F-4D97-AF65-F5344CB8AC3E}">
        <p14:creationId xmlns:p14="http://schemas.microsoft.com/office/powerpoint/2010/main" val="3118670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man celebrating working achievement Free Vector">
            <a:extLst>
              <a:ext uri="{FF2B5EF4-FFF2-40B4-BE49-F238E27FC236}">
                <a16:creationId xmlns:a16="http://schemas.microsoft.com/office/drawing/2014/main" id="{65069548-6876-444E-AF5D-A1408D65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97" y="2071751"/>
            <a:ext cx="4457281" cy="445728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create a simple service in our project and expose it.</a:t>
            </a:r>
          </a:p>
          <a:p>
            <a:r>
              <a:rPr lang="en-US" dirty="0"/>
              <a:t>For this exercise we will go to the </a:t>
            </a:r>
            <a:r>
              <a:rPr lang="en-US" b="1" dirty="0"/>
              <a:t>srv </a:t>
            </a:r>
            <a:r>
              <a:rPr lang="en-US" dirty="0"/>
              <a:t>folder and create a new file, let’s name it </a:t>
            </a:r>
            <a:r>
              <a:rPr lang="en-US" b="1" i="1" dirty="0"/>
              <a:t>“myfirstservice.cds” </a:t>
            </a:r>
            <a:r>
              <a:rPr lang="en-US" dirty="0"/>
              <a:t>put the content in this file from the git link provided for this file.</a:t>
            </a:r>
          </a:p>
          <a:p>
            <a:r>
              <a:rPr lang="en-US" dirty="0"/>
              <a:t>Once the above step is done, then we will create another file and name it as </a:t>
            </a:r>
            <a:r>
              <a:rPr lang="en-US" b="1" i="1" dirty="0"/>
              <a:t>“myfirstservice.js” </a:t>
            </a:r>
            <a:r>
              <a:rPr lang="en-US" dirty="0"/>
              <a:t>in this file we will create the function in JavaScript.</a:t>
            </a:r>
          </a:p>
          <a:p>
            <a:endParaRPr lang="en-US" dirty="0"/>
          </a:p>
          <a:p>
            <a:r>
              <a:rPr lang="en-US" dirty="0"/>
              <a:t>Exercise Code links:</a:t>
            </a:r>
          </a:p>
          <a:p>
            <a:pPr marL="285750" indent="-285750">
              <a:buFontTx/>
              <a:buChar char="-"/>
            </a:pPr>
            <a:r>
              <a:rPr lang="en-US" dirty="0">
                <a:hlinkClick r:id="rId4"/>
              </a:rPr>
              <a:t>myfirstservice.cds</a:t>
            </a:r>
            <a:endParaRPr lang="en-US" dirty="0"/>
          </a:p>
          <a:p>
            <a:pPr marL="285750" indent="-285750">
              <a:buFontTx/>
              <a:buChar char="-"/>
            </a:pPr>
            <a:r>
              <a:rPr lang="en-US" dirty="0">
                <a:hlinkClick r:id="rId5"/>
              </a:rPr>
              <a:t>myfirstservice.js</a:t>
            </a:r>
            <a:endParaRPr lang="en-US" dirty="0"/>
          </a:p>
        </p:txBody>
      </p:sp>
    </p:spTree>
    <p:extLst>
      <p:ext uri="{BB962C8B-B14F-4D97-AF65-F5344CB8AC3E}">
        <p14:creationId xmlns:p14="http://schemas.microsoft.com/office/powerpoint/2010/main" val="3949521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962650" cy="4524315"/>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SAP HANA Cloud</a:t>
            </a:r>
          </a:p>
          <a:p>
            <a:pPr marL="742950" lvl="1" indent="-285750">
              <a:buClr>
                <a:schemeClr val="tx1"/>
              </a:buClr>
              <a:buFont typeface="Arial" panose="020B0604020202020204" pitchFamily="34" charset="0"/>
              <a:buChar char="•"/>
            </a:pPr>
            <a:r>
              <a:rPr lang="en-US" dirty="0"/>
              <a:t>Instances and Service in HANA Cloud</a:t>
            </a:r>
          </a:p>
          <a:p>
            <a:pPr marL="742950" lvl="1" indent="-285750">
              <a:buClr>
                <a:schemeClr val="tx1"/>
              </a:buClr>
              <a:buFont typeface="Arial" panose="020B0604020202020204" pitchFamily="34" charset="0"/>
              <a:buChar char="•"/>
            </a:pPr>
            <a:r>
              <a:rPr lang="en-US" dirty="0"/>
              <a:t>Difference between SAP HANA Cloud and On-Premise</a:t>
            </a:r>
          </a:p>
          <a:p>
            <a:pPr marL="742950" lvl="1" indent="-285750">
              <a:buClr>
                <a:schemeClr val="tx1"/>
              </a:buClr>
              <a:buFont typeface="Arial" panose="020B0604020202020204" pitchFamily="34" charset="0"/>
              <a:buChar char="•"/>
            </a:pPr>
            <a:r>
              <a:rPr lang="en-US" dirty="0"/>
              <a:t>Understanding the concept of HDI containers</a:t>
            </a:r>
          </a:p>
          <a:p>
            <a:pPr marL="742950" lvl="1" indent="-285750">
              <a:buClr>
                <a:schemeClr val="tx1"/>
              </a:buClr>
              <a:buFont typeface="Arial" panose="020B0604020202020204" pitchFamily="34" charset="0"/>
              <a:buChar char="•"/>
            </a:pPr>
            <a:r>
              <a:rPr lang="en-US" dirty="0"/>
              <a:t>Introduction to SAP CAP</a:t>
            </a:r>
          </a:p>
          <a:p>
            <a:pPr marL="742950" lvl="1" indent="-285750">
              <a:buClr>
                <a:schemeClr val="tx1"/>
              </a:buClr>
              <a:buFont typeface="Arial" panose="020B0604020202020204" pitchFamily="34" charset="0"/>
              <a:buChar char="•"/>
            </a:pPr>
            <a:r>
              <a:rPr lang="en-US" dirty="0"/>
              <a:t>SAP CAP Architecture</a:t>
            </a:r>
          </a:p>
          <a:p>
            <a:pPr marL="742950" lvl="1" indent="-285750">
              <a:buClr>
                <a:schemeClr val="tx1"/>
              </a:buClr>
              <a:buFont typeface="Arial" panose="020B0604020202020204" pitchFamily="34" charset="0"/>
              <a:buChar char="•"/>
            </a:pPr>
            <a:r>
              <a:rPr lang="en-US" dirty="0"/>
              <a:t>Why we use SAP CAP</a:t>
            </a:r>
          </a:p>
          <a:p>
            <a:pPr marL="742950" lvl="1" indent="-285750">
              <a:buClr>
                <a:schemeClr val="tx1"/>
              </a:buClr>
              <a:buFont typeface="Arial" panose="020B0604020202020204" pitchFamily="34" charset="0"/>
              <a:buChar char="•"/>
            </a:pPr>
            <a:r>
              <a:rPr lang="en-US" dirty="0"/>
              <a:t>Create the Dev Space for CAP Development</a:t>
            </a:r>
          </a:p>
          <a:p>
            <a:pPr marL="742950" lvl="1" indent="-285750">
              <a:buClr>
                <a:schemeClr val="tx1"/>
              </a:buClr>
              <a:buFont typeface="Arial" panose="020B0604020202020204" pitchFamily="34" charset="0"/>
              <a:buChar char="•"/>
            </a:pPr>
            <a:r>
              <a:rPr lang="en-US" dirty="0"/>
              <a:t>Creating our First CAPM project</a:t>
            </a:r>
          </a:p>
          <a:p>
            <a:pPr marL="742950" lvl="1" indent="-285750">
              <a:buClr>
                <a:schemeClr val="tx1"/>
              </a:buClr>
              <a:buFont typeface="Arial" panose="020B0604020202020204" pitchFamily="34" charset="0"/>
              <a:buChar char="•"/>
            </a:pPr>
            <a:r>
              <a:rPr lang="en-US" dirty="0"/>
              <a:t>Configuring the project for HANA specific development</a:t>
            </a:r>
          </a:p>
          <a:p>
            <a:pPr marL="742950" lvl="1" indent="-285750">
              <a:buClr>
                <a:schemeClr val="tx1"/>
              </a:buClr>
              <a:buFont typeface="Arial" panose="020B0604020202020204" pitchFamily="34" charset="0"/>
              <a:buChar char="•"/>
            </a:pPr>
            <a:r>
              <a:rPr lang="en-US" dirty="0"/>
              <a:t>Creating our first service</a:t>
            </a:r>
          </a:p>
          <a:p>
            <a:pPr marL="742950" lvl="1" indent="-285750">
              <a:buClr>
                <a:schemeClr val="tx1"/>
              </a:buClr>
              <a:buFont typeface="Arial" panose="020B0604020202020204" pitchFamily="34" charset="0"/>
              <a:buChar char="•"/>
            </a:pPr>
            <a:r>
              <a:rPr lang="en-US" dirty="0"/>
              <a:t>Introduction to the Git and GitHub</a:t>
            </a:r>
          </a:p>
          <a:p>
            <a:pPr marL="742950" lvl="1" indent="-285750">
              <a:buClr>
                <a:schemeClr val="tx1"/>
              </a:buClr>
              <a:buFont typeface="Arial" panose="020B0604020202020204" pitchFamily="34" charset="0"/>
              <a:buChar char="•"/>
            </a:pPr>
            <a:r>
              <a:rPr lang="en-US" dirty="0"/>
              <a:t>Creating our first git repository</a:t>
            </a:r>
          </a:p>
          <a:p>
            <a:pPr marL="742950" lvl="1" indent="-285750">
              <a:buClr>
                <a:schemeClr val="tx1"/>
              </a:buClr>
              <a:buFont typeface="Arial" panose="020B0604020202020204" pitchFamily="34" charset="0"/>
              <a:buChar char="•"/>
            </a:pPr>
            <a:r>
              <a:rPr lang="en-US" dirty="0"/>
              <a:t>Adding our project to the Git Repository</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545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075" y="3204244"/>
            <a:ext cx="5582808" cy="2145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5834237"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387555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3600" b="1" i="0" dirty="0">
                <a:solidFill>
                  <a:srgbClr val="1F1F1F"/>
                </a:solidFill>
                <a:effectLst/>
                <a:latin typeface="Cooper Black" panose="0208090404030B020404" pitchFamily="18" charset="0"/>
              </a:rPr>
              <a:t>SAP HANA Cloud vs. SAP HANA on-premise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a:extLst>
              <a:ext uri="{FF2B5EF4-FFF2-40B4-BE49-F238E27FC236}">
                <a16:creationId xmlns:a16="http://schemas.microsoft.com/office/drawing/2014/main" id="{0972A184-BAD7-4AFB-9A32-62C2CF57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4389"/>
          <a:stretch/>
        </p:blipFill>
        <p:spPr bwMode="auto">
          <a:xfrm>
            <a:off x="261761" y="1626973"/>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13C2A9-BD87-4634-BE91-D681ED722657}"/>
              </a:ext>
            </a:extLst>
          </p:cNvPr>
          <p:cNvSpPr txBox="1"/>
          <p:nvPr/>
        </p:nvSpPr>
        <p:spPr>
          <a:xfrm>
            <a:off x="6539913" y="779089"/>
            <a:ext cx="5390323" cy="1200329"/>
          </a:xfrm>
          <a:prstGeom prst="rect">
            <a:avLst/>
          </a:prstGeom>
          <a:noFill/>
        </p:spPr>
        <p:txBody>
          <a:bodyPr wrap="square">
            <a:spAutoFit/>
          </a:bodyPr>
          <a:lstStyle/>
          <a:p>
            <a:pPr algn="l"/>
            <a:r>
              <a:rPr lang="en-US" b="1" i="0" dirty="0">
                <a:effectLst/>
              </a:rPr>
              <a:t>Feature Differences</a:t>
            </a:r>
          </a:p>
          <a:p>
            <a:pPr algn="l"/>
            <a:r>
              <a:rPr lang="en-US" b="0" i="0" dirty="0">
                <a:effectLst/>
              </a:rPr>
              <a:t>SAP HANA Cloud compares very closely with SAP HANA on-premise in terms of features but there are some differences.</a:t>
            </a:r>
            <a:endParaRPr lang="en-US" b="1" i="0" dirty="0">
              <a:effectLst/>
            </a:endParaRPr>
          </a:p>
        </p:txBody>
      </p:sp>
      <p:pic>
        <p:nvPicPr>
          <p:cNvPr id="3076" name="Picture 4">
            <a:extLst>
              <a:ext uri="{FF2B5EF4-FFF2-40B4-BE49-F238E27FC236}">
                <a16:creationId xmlns:a16="http://schemas.microsoft.com/office/drawing/2014/main" id="{071AB28E-66B6-4DB6-B99A-BEE896D170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8" r="2147"/>
          <a:stretch/>
        </p:blipFill>
        <p:spPr bwMode="auto">
          <a:xfrm>
            <a:off x="6640031" y="1979418"/>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35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HDI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HDI Container is also a </a:t>
            </a:r>
            <a:r>
              <a:rPr kumimoji="0" lang="en-US" sz="1800" b="1" i="0" u="none" strike="noStrike" kern="1200" cap="none" spc="0" normalizeH="0" baseline="0" noProof="0" dirty="0">
                <a:ln>
                  <a:noFill/>
                </a:ln>
                <a:solidFill>
                  <a:prstClr val="black"/>
                </a:solidFill>
                <a:effectLst/>
                <a:uLnTx/>
                <a:uFillTx/>
                <a:latin typeface="Calibri"/>
                <a:ea typeface="+mn-ea"/>
                <a:cs typeface="+mn-cs"/>
              </a:rPr>
              <a:t>schema</a:t>
            </a:r>
            <a:r>
              <a:rPr kumimoji="0" lang="en-US" sz="1800" b="0" i="0" u="none" strike="noStrike" kern="1200" cap="none" spc="0" normalizeH="0" baseline="0" noProof="0" dirty="0">
                <a:ln>
                  <a:noFill/>
                </a:ln>
                <a:solidFill>
                  <a:prstClr val="black"/>
                </a:solidFill>
                <a:effectLst/>
                <a:uLnTx/>
                <a:uFillTx/>
                <a:latin typeface="Calibri"/>
                <a:ea typeface="+mn-ea"/>
                <a:cs typeface="+mn-cs"/>
              </a:rPr>
              <a:t>. But it is managed differently from a normal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How its created?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Manually create it in BTP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Application Managed HDI Container (You as developer ONLY work with App, App will talk to HANA to create and manage this schema to store/read data internally)</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You cant access HDI Container using HANA Studio (Deprecated tool), We can use new SAP HANA Database Explorer, SAP HANA </a:t>
            </a:r>
            <a:r>
              <a:rPr lang="en-US" dirty="0" err="1">
                <a:solidFill>
                  <a:prstClr val="black"/>
                </a:solidFill>
                <a:latin typeface="Calibri"/>
              </a:rPr>
              <a:t>WebIDE</a:t>
            </a:r>
            <a:r>
              <a:rPr lang="en-US" dirty="0">
                <a:solidFill>
                  <a:prstClr val="black"/>
                </a:solidFill>
                <a:latin typeface="Calibri"/>
              </a:rPr>
              <a:t> for OP or BAS to access HDI Container.</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creates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owns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 moment HDI Container is created, 2 users will gets created automatically by system in HANA.</a:t>
            </a:r>
          </a:p>
          <a:p>
            <a:pPr>
              <a:defRPr/>
            </a:pPr>
            <a:r>
              <a:rPr lang="en-US" dirty="0">
                <a:solidFill>
                  <a:prstClr val="black"/>
                </a:solidFill>
              </a:rPr>
              <a:t>RANDOMGUID_DT (Design Time) – Full permission to CREATE&lt; DROP&lt; ALTER DB object</a:t>
            </a: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RANDOMGUID_RT (Runtime User) – Only permissions to INSERT, UPDATE, DELETE data…</a:t>
            </a:r>
          </a:p>
          <a:p>
            <a:pPr lvl="0">
              <a:defRPr/>
            </a:pPr>
            <a:r>
              <a:rPr lang="en-US" dirty="0">
                <a:solidFill>
                  <a:prstClr val="black"/>
                </a:solidFill>
                <a:latin typeface="Calibri"/>
              </a:rPr>
              <a:t>In case of app wants to talk to hana</a:t>
            </a:r>
            <a:r>
              <a:rPr lang="en-US" dirty="0">
                <a:solidFill>
                  <a:prstClr val="black"/>
                </a:solidFill>
              </a:rPr>
              <a:t>, these users will be used by our app. The same user will be available as environment variable in CF, VCAP_SERVICE.</a:t>
            </a:r>
            <a:endParaRPr lang="en-US"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555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HDI and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5" name="Rectangle: Rounded Corners 24">
            <a:extLst>
              <a:ext uri="{FF2B5EF4-FFF2-40B4-BE49-F238E27FC236}">
                <a16:creationId xmlns:a16="http://schemas.microsoft.com/office/drawing/2014/main" id="{54AA2DD1-5B0E-4889-BFF3-0F2712F208B6}"/>
              </a:ext>
            </a:extLst>
          </p:cNvPr>
          <p:cNvSpPr/>
          <p:nvPr/>
        </p:nvSpPr>
        <p:spPr>
          <a:xfrm>
            <a:off x="1079862" y="3429000"/>
            <a:ext cx="10650583" cy="2632166"/>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HANA DB (shared-</a:t>
            </a:r>
            <a:r>
              <a:rPr kumimoji="0" lang="en-US" sz="1800" b="0" i="0" u="none" strike="noStrike" kern="0" cap="none" spc="0" normalizeH="0" baseline="0" noProof="0" dirty="0" err="1">
                <a:ln>
                  <a:noFill/>
                </a:ln>
                <a:solidFill>
                  <a:prstClr val="white"/>
                </a:solidFill>
                <a:effectLst/>
                <a:uLnTx/>
                <a:uFillTx/>
                <a:latin typeface="Calibri"/>
                <a:ea typeface="+mn-ea"/>
                <a:cs typeface="+mn-cs"/>
              </a:rPr>
              <a:t>db</a:t>
            </a:r>
            <a:r>
              <a:rPr kumimoji="0" lang="en-US" sz="1800" b="0" i="0" u="none" strike="noStrike" kern="0" cap="none" spc="0" normalizeH="0" baseline="0" noProof="0" dirty="0">
                <a:ln>
                  <a:noFill/>
                </a:ln>
                <a:solidFill>
                  <a:prstClr val="white"/>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Flowchart: Magnetic Disk 25">
            <a:extLst>
              <a:ext uri="{FF2B5EF4-FFF2-40B4-BE49-F238E27FC236}">
                <a16:creationId xmlns:a16="http://schemas.microsoft.com/office/drawing/2014/main" id="{C548A6A7-2543-46EA-A9E2-EEA84BD51977}"/>
              </a:ext>
            </a:extLst>
          </p:cNvPr>
          <p:cNvSpPr/>
          <p:nvPr/>
        </p:nvSpPr>
        <p:spPr>
          <a:xfrm>
            <a:off x="13062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Container</a:t>
            </a:r>
          </a:p>
        </p:txBody>
      </p:sp>
      <p:sp>
        <p:nvSpPr>
          <p:cNvPr id="27" name="Flowchart: Magnetic Disk 26">
            <a:extLst>
              <a:ext uri="{FF2B5EF4-FFF2-40B4-BE49-F238E27FC236}">
                <a16:creationId xmlns:a16="http://schemas.microsoft.com/office/drawing/2014/main" id="{70B1CCF2-C77F-4466-BC39-46C4F06F3014}"/>
              </a:ext>
            </a:extLst>
          </p:cNvPr>
          <p:cNvSpPr/>
          <p:nvPr/>
        </p:nvSpPr>
        <p:spPr>
          <a:xfrm>
            <a:off x="34398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lowchart: Magnetic Disk 27">
            <a:extLst>
              <a:ext uri="{FF2B5EF4-FFF2-40B4-BE49-F238E27FC236}">
                <a16:creationId xmlns:a16="http://schemas.microsoft.com/office/drawing/2014/main" id="{134A5BAC-7DA7-44A8-B9A5-5C9E25DD49D3}"/>
              </a:ext>
            </a:extLst>
          </p:cNvPr>
          <p:cNvSpPr/>
          <p:nvPr/>
        </p:nvSpPr>
        <p:spPr>
          <a:xfrm>
            <a:off x="5663244"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lowchart: Magnetic Disk 28">
            <a:extLst>
              <a:ext uri="{FF2B5EF4-FFF2-40B4-BE49-F238E27FC236}">
                <a16:creationId xmlns:a16="http://schemas.microsoft.com/office/drawing/2014/main" id="{4E5A75D2-C709-452F-B23D-43BFCE165EB8}"/>
              </a:ext>
            </a:extLst>
          </p:cNvPr>
          <p:cNvSpPr/>
          <p:nvPr/>
        </p:nvSpPr>
        <p:spPr>
          <a:xfrm>
            <a:off x="7728857"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Flowchart: Magnetic Disk 29">
            <a:extLst>
              <a:ext uri="{FF2B5EF4-FFF2-40B4-BE49-F238E27FC236}">
                <a16:creationId xmlns:a16="http://schemas.microsoft.com/office/drawing/2014/main" id="{85E5A890-5A91-459F-BB5D-E94E642D6948}"/>
              </a:ext>
            </a:extLst>
          </p:cNvPr>
          <p:cNvSpPr/>
          <p:nvPr/>
        </p:nvSpPr>
        <p:spPr>
          <a:xfrm>
            <a:off x="9953840"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905D6A6E-2C48-4F40-B293-5844C1B8B843}"/>
              </a:ext>
            </a:extLst>
          </p:cNvPr>
          <p:cNvSpPr/>
          <p:nvPr/>
        </p:nvSpPr>
        <p:spPr>
          <a:xfrm>
            <a:off x="1079861" y="1599112"/>
            <a:ext cx="10650583" cy="76635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(HANA Deployment Infra) Service</a:t>
            </a:r>
          </a:p>
        </p:txBody>
      </p:sp>
      <p:cxnSp>
        <p:nvCxnSpPr>
          <p:cNvPr id="32" name="Straight Arrow Connector 31">
            <a:extLst>
              <a:ext uri="{FF2B5EF4-FFF2-40B4-BE49-F238E27FC236}">
                <a16:creationId xmlns:a16="http://schemas.microsoft.com/office/drawing/2014/main" id="{9D478D1A-D45D-41DB-B89C-349A6C5A92C3}"/>
              </a:ext>
            </a:extLst>
          </p:cNvPr>
          <p:cNvCxnSpPr>
            <a:stCxn id="31" idx="2"/>
            <a:endCxn id="27" idx="1"/>
          </p:cNvCxnSpPr>
          <p:nvPr/>
        </p:nvCxnSpPr>
        <p:spPr>
          <a:xfrm flipH="1">
            <a:off x="4241075" y="2365466"/>
            <a:ext cx="2164078" cy="2136865"/>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788177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216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effectLst/>
              </a:rPr>
              <a:t>SAP Cloud Application Programming Model, also referred to as SAP CAP, is a framework of tools, languages, libraries and APIs that combine open-source and SAP provided tools and technologies.</a:t>
            </a:r>
          </a:p>
          <a:p>
            <a:pPr marL="285750" indent="-285750" algn="just">
              <a:buFontTx/>
              <a:buChar char="-"/>
            </a:pPr>
            <a:r>
              <a:rPr lang="en-US" b="0" i="0" dirty="0">
                <a:effectLst/>
              </a:rPr>
              <a:t>A very important aspect of SAP CAP is that it provides SAP best practices to help developers reduce their coding efforts.</a:t>
            </a:r>
          </a:p>
          <a:p>
            <a:pPr marL="285750" indent="-285750" algn="just">
              <a:buFontTx/>
              <a:buChar char="-"/>
            </a:pPr>
            <a:r>
              <a:rPr lang="en-US" b="0" i="0" dirty="0">
                <a:effectLst/>
              </a:rPr>
              <a:t>The idea behind CAP is that it encourages developers to focus on the added value part of the application (the domain) and not on the low value recurring, technical features of an application that can easily be provided by the model and that could change across different environments.</a:t>
            </a:r>
            <a:endParaRPr lang="en-US" dirty="0"/>
          </a:p>
          <a:p>
            <a:pPr marL="285750" indent="-285750" algn="just">
              <a:buFontTx/>
              <a:buChar char="-"/>
            </a:pPr>
            <a:r>
              <a:rPr lang="en-US" b="0" i="0" dirty="0">
                <a:effectLst/>
              </a:rPr>
              <a:t>SAP CAP is used for new application developments and also to extend existing SAP applications.</a:t>
            </a:r>
          </a:p>
          <a:p>
            <a:pPr marL="285750" indent="-285750" algn="just">
              <a:buFontTx/>
              <a:buChar char="-"/>
            </a:pPr>
            <a:r>
              <a:rPr lang="en-US" b="0" i="0" dirty="0">
                <a:effectLst/>
              </a:rPr>
              <a:t>The backbone of CAP is </a:t>
            </a:r>
            <a:r>
              <a:rPr lang="en-US" b="1" i="0" dirty="0">
                <a:effectLst/>
              </a:rPr>
              <a:t>Core Data Services (CDS)</a:t>
            </a:r>
            <a:endParaRPr lang="en-US" dirty="0"/>
          </a:p>
          <a:p>
            <a:pPr marL="285750" indent="-285750" algn="just">
              <a:buFontTx/>
              <a:buChar char="-"/>
            </a:pPr>
            <a:r>
              <a:rPr lang="en-US" b="0" i="0" dirty="0">
                <a:effectLst/>
              </a:rPr>
              <a:t>CDS is used to define the core data layer.</a:t>
            </a:r>
          </a:p>
          <a:p>
            <a:pPr marL="285750" indent="-285750" algn="just">
              <a:buFontTx/>
              <a:buChar char="-"/>
            </a:pPr>
            <a:r>
              <a:rPr lang="en-US" b="0" i="0" dirty="0">
                <a:effectLst/>
              </a:rPr>
              <a:t>CDS also includes an advanced querying language called Core Query Language (CQL).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316776D1-C992-4683-A86E-16C83261B1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83" t="19183" r="22529"/>
          <a:stretch/>
        </p:blipFill>
        <p:spPr bwMode="auto">
          <a:xfrm>
            <a:off x="8668370" y="3128266"/>
            <a:ext cx="3261866" cy="2134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089182-8D4B-469D-B230-82C4614E521A}"/>
              </a:ext>
            </a:extLst>
          </p:cNvPr>
          <p:cNvSpPr txBox="1"/>
          <p:nvPr/>
        </p:nvSpPr>
        <p:spPr>
          <a:xfrm>
            <a:off x="8484158" y="5304616"/>
            <a:ext cx="3707842" cy="646331"/>
          </a:xfrm>
          <a:prstGeom prst="rect">
            <a:avLst/>
          </a:prstGeom>
          <a:noFill/>
        </p:spPr>
        <p:txBody>
          <a:bodyPr wrap="square" rtlCol="0">
            <a:spAutoFit/>
          </a:bodyPr>
          <a:lstStyle/>
          <a:p>
            <a:pPr algn="ctr"/>
            <a:r>
              <a:rPr lang="en-US" dirty="0"/>
              <a:t>Basic Layer of Cloud Application Programming Model</a:t>
            </a:r>
          </a:p>
        </p:txBody>
      </p:sp>
      <p:sp>
        <p:nvSpPr>
          <p:cNvPr id="10" name="TextBox 9">
            <a:extLst>
              <a:ext uri="{FF2B5EF4-FFF2-40B4-BE49-F238E27FC236}">
                <a16:creationId xmlns:a16="http://schemas.microsoft.com/office/drawing/2014/main" id="{A6E8CAE9-E16D-417E-904F-8BB7289D2B9E}"/>
              </a:ext>
            </a:extLst>
          </p:cNvPr>
          <p:cNvSpPr txBox="1"/>
          <p:nvPr/>
        </p:nvSpPr>
        <p:spPr>
          <a:xfrm>
            <a:off x="261764" y="4195410"/>
            <a:ext cx="8329577" cy="1785104"/>
          </a:xfrm>
          <a:prstGeom prst="rect">
            <a:avLst/>
          </a:prstGeom>
          <a:noFill/>
        </p:spPr>
        <p:txBody>
          <a:bodyPr wrap="square">
            <a:spAutoFit/>
          </a:bodyPr>
          <a:lstStyle/>
          <a:p>
            <a:pPr algn="just"/>
            <a:r>
              <a:rPr lang="en-US" sz="2000" b="1" dirty="0"/>
              <a:t>Concept of CDS – Core Data &amp; Services</a:t>
            </a:r>
          </a:p>
          <a:p>
            <a:pPr algn="just"/>
            <a:r>
              <a:rPr lang="en-US" sz="1800" dirty="0"/>
              <a:t>Conceptually CDS is same concept but different flavor. The concept says, that we will have a design time object which is named as CDS File. We will create a .cds file for almost everything e.g. service, DB artefact, annotation. This is a design time file and the SAP’s framework (CAPM, RAP), will convert this design time definition after compilation to the runtime object.</a:t>
            </a:r>
          </a:p>
        </p:txBody>
      </p:sp>
    </p:spTree>
    <p:extLst>
      <p:ext uri="{BB962C8B-B14F-4D97-AF65-F5344CB8AC3E}">
        <p14:creationId xmlns:p14="http://schemas.microsoft.com/office/powerpoint/2010/main" val="156777040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13472</TotalTime>
  <Words>3067</Words>
  <Application>Microsoft Office PowerPoint</Application>
  <PresentationFormat>Widescreen</PresentationFormat>
  <Paragraphs>262</Paragraphs>
  <Slides>26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72</vt: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706</cp:revision>
  <dcterms:created xsi:type="dcterms:W3CDTF">2016-07-10T03:33:26Z</dcterms:created>
  <dcterms:modified xsi:type="dcterms:W3CDTF">2022-01-15T16:50:58Z</dcterms:modified>
</cp:coreProperties>
</file>